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19"/>
  </p:notesMasterIdLst>
  <p:sldIdLst>
    <p:sldId id="278" r:id="rId5"/>
    <p:sldId id="295" r:id="rId6"/>
    <p:sldId id="296" r:id="rId7"/>
    <p:sldId id="306" r:id="rId8"/>
    <p:sldId id="281" r:id="rId9"/>
    <p:sldId id="299" r:id="rId10"/>
    <p:sldId id="301" r:id="rId11"/>
    <p:sldId id="307" r:id="rId12"/>
    <p:sldId id="300" r:id="rId13"/>
    <p:sldId id="305" r:id="rId14"/>
    <p:sldId id="308" r:id="rId15"/>
    <p:sldId id="309" r:id="rId16"/>
    <p:sldId id="303" r:id="rId17"/>
    <p:sldId id="298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26392-1720-49FF-959A-599DE05422C0}" v="347" dt="2022-10-16T06:54:09.715"/>
    <p1510:client id="{4527CF9D-341F-1DEE-943C-1363901D4431}" v="368" dt="2022-10-16T11:57:44.216"/>
    <p1510:client id="{4DADEA91-9A6D-4281-9970-B503963A073E}" v="1943" dt="2022-10-17T00:17:39.131"/>
    <p1510:client id="{62988F32-9D89-4C45-BF76-8CB4729C159C}" v="69" dt="2022-10-17T02:04:25.116"/>
    <p1510:client id="{6795B4C9-F7BC-F9B8-70FB-DB88F84AEB85}" v="19" dt="2022-10-17T00:19:36.815"/>
    <p1510:client id="{7421F07F-764B-889A-ED85-81EE861797F9}" v="19" dt="2022-10-16T23:54:15.430"/>
    <p1510:client id="{91ACD0F4-AE23-EF4F-1935-049A8DAB21E3}" v="58" dt="2022-10-16T23:09:54.709"/>
    <p1510:client id="{9B58CC8D-49EA-949B-9A7E-1CE644B60506}" v="100" dt="2022-10-16T06:57:48.987"/>
    <p1510:client id="{BF003AFE-4174-BBF3-282D-D6156A012792}" v="115" dt="2022-10-16T23:40:07.052"/>
    <p1510:client id="{DA5F91F8-06F4-C416-BB9C-5B8322DFD116}" v="74" dt="2022-10-16T06:39:43.366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FC3235-786A-4864-BB13-A81D96533A5D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972767-558E-4258-B362-BBF33D8FB465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6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7436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5684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285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3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834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17EA53-80C2-4474-AC51-12C3F61E2787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F74922-CFB3-480E-90EA-25D35B1BA8B3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30B0B7-7910-48B1-81F9-B455B610F3B5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43C196-4C5C-435D-B884-3AC51ED54475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08239AE-661D-4766-B764-A33E2A3066F9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CC92AE-D932-46B6-93EC-7A350DBF58FB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0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5087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Image 0" descr="preencoded.png">
            <a:extLst>
              <a:ext uri="{FF2B5EF4-FFF2-40B4-BE49-F238E27FC236}">
                <a16:creationId xmlns:a16="http://schemas.microsoft.com/office/drawing/2014/main" id="{8AFA35B6-37EA-4F3A-9169-2D2581EBA239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E102F7B5-9E4C-45DC-A805-D1F0A12C7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1FD6EB26-3A9C-4674-8312-A4E9067ACE51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7ABC0D77-8FA2-4507-8F91-8EB0AA2BBD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B50D8F-157D-4662-A80B-8FBBC1AA4BE2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30A8-D272-4F16-BC45-4DC77AE3844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4DD25E-BBB2-4C1F-99C3-19A12B3683C2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549FD6-6127-49C1-B5BD-B4EDB3DDF85A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1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D95770-2E47-43FA-96D5-ECC9D7051D7D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9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3CBBC8-854E-4DB5-A72B-B8E7BC3140EF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8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6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655" r:id="rId14"/>
    <p:sldLayoutId id="214748365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28.svg"/><Relationship Id="rId12" Type="http://schemas.openxmlformats.org/officeDocument/2006/relationships/image" Target="../media/image5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415374"/>
            <a:ext cx="5385816" cy="2383276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DATA201 GROUP PROJECT</a:t>
            </a:r>
            <a:br>
              <a:rPr lang="en-US">
                <a:solidFill>
                  <a:schemeClr val="accent2">
                    <a:lumMod val="50000"/>
                  </a:schemeClr>
                </a:solidFill>
              </a:rPr>
            </a:b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40090"/>
            <a:ext cx="3493008" cy="2002536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Ezeckiel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Mautoatasi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Zheng Chao</a:t>
            </a:r>
          </a:p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Thomas Arnold</a:t>
            </a:r>
          </a:p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Anna McCarthy</a:t>
            </a:r>
          </a:p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eadphones">
                <a:extLst>
                  <a:ext uri="{FF2B5EF4-FFF2-40B4-BE49-F238E27FC236}">
                    <a16:creationId xmlns:a16="http://schemas.microsoft.com/office/drawing/2014/main" id="{C5CB0B6D-5A9B-498A-8CBE-04CC103C7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896174"/>
                  </p:ext>
                </p:extLst>
              </p:nvPr>
            </p:nvGraphicFramePr>
            <p:xfrm>
              <a:off x="-3531228" y="-2703831"/>
              <a:ext cx="3332570" cy="39609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32570" cy="3960997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05" ay="-2865199" az="-4788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1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eadphones">
                <a:extLst>
                  <a:ext uri="{FF2B5EF4-FFF2-40B4-BE49-F238E27FC236}">
                    <a16:creationId xmlns:a16="http://schemas.microsoft.com/office/drawing/2014/main" id="{C5CB0B6D-5A9B-498A-8CBE-04CC103C7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531228" y="-2703831"/>
                <a:ext cx="3332570" cy="3960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up of Coffee">
                <a:extLst>
                  <a:ext uri="{FF2B5EF4-FFF2-40B4-BE49-F238E27FC236}">
                    <a16:creationId xmlns:a16="http://schemas.microsoft.com/office/drawing/2014/main" id="{1ECA9E81-C84E-4C2D-861B-26B969C67A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8619050"/>
                  </p:ext>
                </p:extLst>
              </p:nvPr>
            </p:nvGraphicFramePr>
            <p:xfrm>
              <a:off x="12409034" y="-1960826"/>
              <a:ext cx="3560173" cy="247498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0173" cy="2474985"/>
                    </a:xfrm>
                    <a:prstGeom prst="rect">
                      <a:avLst/>
                    </a:prstGeom>
                  </am3d:spPr>
                  <am3d:camera>
                    <am3d:pos x="0" y="0" z="69761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5295" d="1000000"/>
                    <am3d:preTrans dx="-4026" dy="-8052338" dz="-1387"/>
                    <am3d:scale>
                      <am3d:sx n="1000000" d="1000000"/>
                      <am3d:sy n="1000000" d="1000000"/>
                      <am3d:sz n="1000000" d="1000000"/>
                    </am3d:scale>
                    <am3d:rot ax="-8222275" ay="2669170" az="-88123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35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up of Coffee">
                <a:extLst>
                  <a:ext uri="{FF2B5EF4-FFF2-40B4-BE49-F238E27FC236}">
                    <a16:creationId xmlns:a16="http://schemas.microsoft.com/office/drawing/2014/main" id="{1ECA9E81-C84E-4C2D-861B-26B969C67A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9034" y="-1960826"/>
                <a:ext cx="3560173" cy="2474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8791EE9-0DD6-12A7-FE2D-2E7955F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74" y="3210763"/>
            <a:ext cx="5814161" cy="35963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E4B98-2F31-4E00-828F-509A7672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0788-933E-4CC2-85F1-CE3C3CA4CEA2}"/>
              </a:ext>
            </a:extLst>
          </p:cNvPr>
          <p:cNvSpPr txBox="1"/>
          <p:nvPr/>
        </p:nvSpPr>
        <p:spPr>
          <a:xfrm>
            <a:off x="3706882" y="877163"/>
            <a:ext cx="538901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Our code should take a cafés name and return a playlist of NZ artists/bands based on the characters that make up the café's name.</a:t>
            </a:r>
            <a:endParaRPr lang="en-US" sz="20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What's needed from the dataset: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NZ profile names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Their discography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D46D3-3018-446E-8373-9DA7F87D01A8}"/>
              </a:ext>
            </a:extLst>
          </p:cNvPr>
          <p:cNvSpPr txBox="1"/>
          <p:nvPr/>
        </p:nvSpPr>
        <p:spPr>
          <a:xfrm>
            <a:off x="3592881" y="261150"/>
            <a:ext cx="427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NZ MUSIC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A183F-B06F-47BA-8D39-9304B6E9D28A}"/>
              </a:ext>
            </a:extLst>
          </p:cNvPr>
          <p:cNvSpPr/>
          <p:nvPr/>
        </p:nvSpPr>
        <p:spPr>
          <a:xfrm>
            <a:off x="5211097" y="3796393"/>
            <a:ext cx="238169" cy="30107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usic notes with solid fill">
            <a:extLst>
              <a:ext uri="{FF2B5EF4-FFF2-40B4-BE49-F238E27FC236}">
                <a16:creationId xmlns:a16="http://schemas.microsoft.com/office/drawing/2014/main" id="{49D7AC28-0141-0163-07AA-0334281D8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1828" y="1852274"/>
            <a:ext cx="1944119" cy="19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3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7D4DD-82D6-42C1-A6BA-F90FA7B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FB39C-958D-4598-A433-0F8E4C25D7A5}"/>
              </a:ext>
            </a:extLst>
          </p:cNvPr>
          <p:cNvSpPr txBox="1"/>
          <p:nvPr/>
        </p:nvSpPr>
        <p:spPr>
          <a:xfrm>
            <a:off x="3509554" y="411742"/>
            <a:ext cx="427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NZ MUSIC CODE</a:t>
            </a:r>
          </a:p>
        </p:txBody>
      </p:sp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4708DE4C-3061-4985-871C-E58014D50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9770" y="-155912"/>
            <a:ext cx="1944119" cy="194411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5221381-16AD-653A-DD5F-37481490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91" y="1709549"/>
            <a:ext cx="9998738" cy="40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7D4DD-82D6-42C1-A6BA-F90FA7B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44B8E85-C519-4D22-9245-1F3705CB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5" y="1108185"/>
            <a:ext cx="5853097" cy="4301303"/>
          </a:xfrm>
          <a:prstGeom prst="rect">
            <a:avLst/>
          </a:prstGeom>
          <a:ln>
            <a:noFill/>
          </a:ln>
        </p:spPr>
      </p:pic>
      <p:pic>
        <p:nvPicPr>
          <p:cNvPr id="7" name="Picture 3" descr="Text&#10;&#10;Description automatically generated">
            <a:extLst>
              <a:ext uri="{FF2B5EF4-FFF2-40B4-BE49-F238E27FC236}">
                <a16:creationId xmlns:a16="http://schemas.microsoft.com/office/drawing/2014/main" id="{69126414-C250-4433-B788-31F098C01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2" y="1172278"/>
            <a:ext cx="6291208" cy="4173116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FB39C-958D-4598-A433-0F8E4C25D7A5}"/>
              </a:ext>
            </a:extLst>
          </p:cNvPr>
          <p:cNvSpPr txBox="1"/>
          <p:nvPr/>
        </p:nvSpPr>
        <p:spPr>
          <a:xfrm>
            <a:off x="3509554" y="411742"/>
            <a:ext cx="427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NZ MUSIC CODE</a:t>
            </a:r>
          </a:p>
        </p:txBody>
      </p:sp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4708DE4C-3061-4985-871C-E58014D5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9770" y="-155912"/>
            <a:ext cx="1944119" cy="19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56824-2F8C-4E24-89C3-E846D9AD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95687-04A0-4F0E-8C48-88709E73D49E}"/>
              </a:ext>
            </a:extLst>
          </p:cNvPr>
          <p:cNvSpPr txBox="1"/>
          <p:nvPr/>
        </p:nvSpPr>
        <p:spPr>
          <a:xfrm>
            <a:off x="2945863" y="265814"/>
            <a:ext cx="2369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Future</a:t>
            </a:r>
          </a:p>
          <a:p>
            <a:r>
              <a:rPr lang="en-US" sz="3600">
                <a:solidFill>
                  <a:schemeClr val="bg1"/>
                </a:solidFill>
              </a:rPr>
              <a:t>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03B44-95CE-4993-87CE-9945F7AF3291}"/>
              </a:ext>
            </a:extLst>
          </p:cNvPr>
          <p:cNvSpPr txBox="1"/>
          <p:nvPr/>
        </p:nvSpPr>
        <p:spPr>
          <a:xfrm>
            <a:off x="5539428" y="416335"/>
            <a:ext cx="5897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1. Conversion of outputted song lists into Spotify/YouTube playlists usable by targeted audience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E7ACB3-FA6F-4240-8309-B669482A138D}"/>
              </a:ext>
            </a:extLst>
          </p:cNvPr>
          <p:cNvGrpSpPr/>
          <p:nvPr/>
        </p:nvGrpSpPr>
        <p:grpSpPr>
          <a:xfrm>
            <a:off x="5539428" y="1245442"/>
            <a:ext cx="5859927" cy="1327185"/>
            <a:chOff x="5539671" y="1132097"/>
            <a:chExt cx="5859927" cy="1327185"/>
          </a:xfrm>
        </p:grpSpPr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980C2A16-659A-4CC4-BE60-277748D8E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9671" y="1317742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C2E7347F-0504-40F7-9D15-F3A203DD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0019" y="1870641"/>
              <a:ext cx="1373675" cy="588641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4A0D77C5-ACEC-4D9F-804B-1C24F57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076" y="1139212"/>
              <a:ext cx="2117905" cy="635730"/>
            </a:xfrm>
            <a:prstGeom prst="rect">
              <a:avLst/>
            </a:prstGeom>
          </p:spPr>
        </p:pic>
        <p:pic>
          <p:nvPicPr>
            <p:cNvPr id="30" name="Graphic 29" descr="Latte Cup with solid fill">
              <a:extLst>
                <a:ext uri="{FF2B5EF4-FFF2-40B4-BE49-F238E27FC236}">
                  <a16:creationId xmlns:a16="http://schemas.microsoft.com/office/drawing/2014/main" id="{052E8E32-3B56-4E61-80DE-485163B8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42234" y="1246260"/>
              <a:ext cx="1057364" cy="1057364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7AEED9-F4E9-43DF-9B19-4018D6E9D3AC}"/>
                </a:ext>
              </a:extLst>
            </p:cNvPr>
            <p:cNvGrpSpPr/>
            <p:nvPr/>
          </p:nvGrpSpPr>
          <p:grpSpPr>
            <a:xfrm>
              <a:off x="6356396" y="1132097"/>
              <a:ext cx="914401" cy="1297414"/>
              <a:chOff x="6356396" y="1132097"/>
              <a:chExt cx="914401" cy="1297414"/>
            </a:xfrm>
          </p:grpSpPr>
          <p:pic>
            <p:nvPicPr>
              <p:cNvPr id="29" name="Graphic 28" descr="Arrow Right with solid fill">
                <a:extLst>
                  <a:ext uri="{FF2B5EF4-FFF2-40B4-BE49-F238E27FC236}">
                    <a16:creationId xmlns:a16="http://schemas.microsoft.com/office/drawing/2014/main" id="{68C39590-62EE-4797-9555-055784EDB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9906294">
                <a:off x="6356396" y="11320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Arrow Right with solid fill">
                <a:extLst>
                  <a:ext uri="{FF2B5EF4-FFF2-40B4-BE49-F238E27FC236}">
                    <a16:creationId xmlns:a16="http://schemas.microsoft.com/office/drawing/2014/main" id="{FE222F0C-F738-4F85-B11F-F8DFB22E3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729493" flipV="1">
                <a:off x="6356397" y="1515111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7" name="Graphic 36" descr="Arrow Right with solid fill">
              <a:extLst>
                <a:ext uri="{FF2B5EF4-FFF2-40B4-BE49-F238E27FC236}">
                  <a16:creationId xmlns:a16="http://schemas.microsoft.com/office/drawing/2014/main" id="{FF42FAAC-AA70-480E-BF9B-BF698E8FC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81029" y="1317742"/>
              <a:ext cx="914400" cy="9144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43BF8A5-D0DA-4444-B32C-6637866633A0}"/>
              </a:ext>
            </a:extLst>
          </p:cNvPr>
          <p:cNvSpPr txBox="1"/>
          <p:nvPr/>
        </p:nvSpPr>
        <p:spPr>
          <a:xfrm>
            <a:off x="5539428" y="3244598"/>
            <a:ext cx="5897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2. Analysis of playlists for fun audio features using Spotify API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8F0D45-603E-445A-B557-9EAD30DDB39C}"/>
              </a:ext>
            </a:extLst>
          </p:cNvPr>
          <p:cNvSpPr txBox="1"/>
          <p:nvPr/>
        </p:nvSpPr>
        <p:spPr>
          <a:xfrm>
            <a:off x="6248823" y="5103674"/>
            <a:ext cx="4497604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Danceability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Speechiness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Acousticness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Valence/Vibe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Instrumentalness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F9E906-E277-4116-AF52-8BA373CA32E1}"/>
              </a:ext>
            </a:extLst>
          </p:cNvPr>
          <p:cNvGrpSpPr/>
          <p:nvPr/>
        </p:nvGrpSpPr>
        <p:grpSpPr>
          <a:xfrm>
            <a:off x="5010767" y="4003889"/>
            <a:ext cx="6671976" cy="937309"/>
            <a:chOff x="5010767" y="3752096"/>
            <a:chExt cx="6671976" cy="937309"/>
          </a:xfrm>
        </p:grpSpPr>
        <p:pic>
          <p:nvPicPr>
            <p:cNvPr id="42" name="Picture 41" descr="Text&#10;&#10;Description automatically generated">
              <a:extLst>
                <a:ext uri="{FF2B5EF4-FFF2-40B4-BE49-F238E27FC236}">
                  <a16:creationId xmlns:a16="http://schemas.microsoft.com/office/drawing/2014/main" id="{8D5FF7DB-C531-474B-8008-9B12257DD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5710" y="3946427"/>
              <a:ext cx="2686425" cy="533474"/>
            </a:xfrm>
            <a:prstGeom prst="rect">
              <a:avLst/>
            </a:prstGeom>
          </p:spPr>
        </p:pic>
        <p:pic>
          <p:nvPicPr>
            <p:cNvPr id="43" name="Graphic 42" descr="List with solid fill">
              <a:extLst>
                <a:ext uri="{FF2B5EF4-FFF2-40B4-BE49-F238E27FC236}">
                  <a16:creationId xmlns:a16="http://schemas.microsoft.com/office/drawing/2014/main" id="{587AF347-2005-41FB-9A06-75C3FD96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10767" y="3775005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Arrow Right with solid fill">
              <a:extLst>
                <a:ext uri="{FF2B5EF4-FFF2-40B4-BE49-F238E27FC236}">
                  <a16:creationId xmlns:a16="http://schemas.microsoft.com/office/drawing/2014/main" id="{2CD6FEB1-FAF1-4AD7-B2A1-9132FAE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99196" y="3752096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Dance outline">
              <a:extLst>
                <a:ext uri="{FF2B5EF4-FFF2-40B4-BE49-F238E27FC236}">
                  <a16:creationId xmlns:a16="http://schemas.microsoft.com/office/drawing/2014/main" id="{690703C9-9132-4E80-8AEF-6E2FE311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68343" y="3752096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Arrow Right with solid fill">
              <a:extLst>
                <a:ext uri="{FF2B5EF4-FFF2-40B4-BE49-F238E27FC236}">
                  <a16:creationId xmlns:a16="http://schemas.microsoft.com/office/drawing/2014/main" id="{CFCF3BFC-36E1-4563-83C3-BEC88FC7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4567" y="3759848"/>
              <a:ext cx="914400" cy="914400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3547B2-6CBB-47C7-9AC2-47EE3E1A94E0}"/>
              </a:ext>
            </a:extLst>
          </p:cNvPr>
          <p:cNvCxnSpPr>
            <a:cxnSpLocks/>
          </p:cNvCxnSpPr>
          <p:nvPr/>
        </p:nvCxnSpPr>
        <p:spPr>
          <a:xfrm>
            <a:off x="3422469" y="3045904"/>
            <a:ext cx="842118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4632" y="1505153"/>
            <a:ext cx="4662735" cy="2383276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THANK YOU FOR LISTENING</a:t>
            </a:r>
            <a:br>
              <a:rPr lang="en-US">
                <a:solidFill>
                  <a:schemeClr val="accent2">
                    <a:lumMod val="50000"/>
                  </a:schemeClr>
                </a:solidFill>
              </a:rPr>
            </a:b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329921"/>
            <a:ext cx="3493008" cy="1346353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Any questions?</a:t>
            </a:r>
          </a:p>
          <a:p>
            <a:pPr algn="ctr"/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:)</a:t>
            </a:r>
          </a:p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FDC0A7-D2AC-4B71-8A35-B5F88FA31236}"/>
              </a:ext>
            </a:extLst>
          </p:cNvPr>
          <p:cNvGrpSpPr/>
          <p:nvPr/>
        </p:nvGrpSpPr>
        <p:grpSpPr>
          <a:xfrm>
            <a:off x="8749354" y="3638371"/>
            <a:ext cx="1762159" cy="2466324"/>
            <a:chOff x="8762735" y="3795194"/>
            <a:chExt cx="1762159" cy="2466324"/>
          </a:xfrm>
        </p:grpSpPr>
        <p:pic>
          <p:nvPicPr>
            <p:cNvPr id="8" name="Graphic 7" descr="Dancing with solid fill">
              <a:extLst>
                <a:ext uri="{FF2B5EF4-FFF2-40B4-BE49-F238E27FC236}">
                  <a16:creationId xmlns:a16="http://schemas.microsoft.com/office/drawing/2014/main" id="{27D1AA0F-23BA-4201-BBDE-F98237BF7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85304" y="4982197"/>
              <a:ext cx="1279321" cy="1279321"/>
            </a:xfrm>
            <a:prstGeom prst="rect">
              <a:avLst/>
            </a:prstGeom>
          </p:spPr>
        </p:pic>
        <p:pic>
          <p:nvPicPr>
            <p:cNvPr id="10" name="Graphic 9" descr="Dance with solid fill">
              <a:extLst>
                <a:ext uri="{FF2B5EF4-FFF2-40B4-BE49-F238E27FC236}">
                  <a16:creationId xmlns:a16="http://schemas.microsoft.com/office/drawing/2014/main" id="{2CEEE534-72F3-4813-8323-EECB43470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62735" y="3795194"/>
              <a:ext cx="1762159" cy="176215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2E055F-2277-4FB8-8803-7760334010B4}"/>
              </a:ext>
            </a:extLst>
          </p:cNvPr>
          <p:cNvGrpSpPr/>
          <p:nvPr/>
        </p:nvGrpSpPr>
        <p:grpSpPr>
          <a:xfrm>
            <a:off x="1894611" y="3684530"/>
            <a:ext cx="1762159" cy="2466324"/>
            <a:chOff x="1474095" y="3730689"/>
            <a:chExt cx="1762159" cy="2466324"/>
          </a:xfrm>
        </p:grpSpPr>
        <p:pic>
          <p:nvPicPr>
            <p:cNvPr id="11" name="Graphic 10" descr="Dancing with solid fill">
              <a:extLst>
                <a:ext uri="{FF2B5EF4-FFF2-40B4-BE49-F238E27FC236}">
                  <a16:creationId xmlns:a16="http://schemas.microsoft.com/office/drawing/2014/main" id="{9F308AA3-2EB7-435B-8123-093437480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581462" y="4917692"/>
              <a:ext cx="1279321" cy="1279321"/>
            </a:xfrm>
            <a:prstGeom prst="rect">
              <a:avLst/>
            </a:prstGeom>
          </p:spPr>
        </p:pic>
        <p:pic>
          <p:nvPicPr>
            <p:cNvPr id="12" name="Graphic 11" descr="Dance with solid fill">
              <a:extLst>
                <a:ext uri="{FF2B5EF4-FFF2-40B4-BE49-F238E27FC236}">
                  <a16:creationId xmlns:a16="http://schemas.microsoft.com/office/drawing/2014/main" id="{F3CA21BA-5B22-4171-B795-F567F8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474095" y="3730689"/>
              <a:ext cx="1762159" cy="1762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06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415374"/>
            <a:ext cx="5385816" cy="2383276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DATA201 GROUP PROJECT</a:t>
            </a:r>
            <a:br>
              <a:rPr lang="en-US">
                <a:solidFill>
                  <a:schemeClr val="accent2">
                    <a:lumMod val="50000"/>
                  </a:schemeClr>
                </a:solidFill>
              </a:rPr>
            </a:b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07480"/>
            <a:ext cx="3493008" cy="2002536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Ezeckiel </a:t>
            </a:r>
            <a:r>
              <a:rPr lang="en-US" b="1" err="1">
                <a:solidFill>
                  <a:schemeClr val="bg1">
                    <a:lumMod val="50000"/>
                  </a:schemeClr>
                </a:solidFill>
              </a:rPr>
              <a:t>Mautoatasi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Zheng Chao</a:t>
            </a: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Thomas Arnold</a:t>
            </a: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Anna McCarthy</a:t>
            </a:r>
          </a:p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eadphones">
                <a:extLst>
                  <a:ext uri="{FF2B5EF4-FFF2-40B4-BE49-F238E27FC236}">
                    <a16:creationId xmlns:a16="http://schemas.microsoft.com/office/drawing/2014/main" id="{C5CB0B6D-5A9B-498A-8CBE-04CC103C7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1185366"/>
                  </p:ext>
                </p:extLst>
              </p:nvPr>
            </p:nvGraphicFramePr>
            <p:xfrm>
              <a:off x="7935724" y="2782965"/>
              <a:ext cx="3599175" cy="3675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9175" cy="3675347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9500" ay="1685821" az="107903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eadphones">
                <a:extLst>
                  <a:ext uri="{FF2B5EF4-FFF2-40B4-BE49-F238E27FC236}">
                    <a16:creationId xmlns:a16="http://schemas.microsoft.com/office/drawing/2014/main" id="{C5CB0B6D-5A9B-498A-8CBE-04CC103C7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5724" y="2782965"/>
                <a:ext cx="3599175" cy="367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up of Coffee">
                <a:extLst>
                  <a:ext uri="{FF2B5EF4-FFF2-40B4-BE49-F238E27FC236}">
                    <a16:creationId xmlns:a16="http://schemas.microsoft.com/office/drawing/2014/main" id="{1ECA9E81-C84E-4C2D-861B-26B969C67A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208072"/>
                  </p:ext>
                </p:extLst>
              </p:nvPr>
            </p:nvGraphicFramePr>
            <p:xfrm>
              <a:off x="436364" y="3297949"/>
              <a:ext cx="3293633" cy="31603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3633" cy="3160363"/>
                    </a:xfrm>
                    <a:prstGeom prst="rect">
                      <a:avLst/>
                    </a:prstGeom>
                  </am3d:spPr>
                  <am3d:camera>
                    <am3d:pos x="0" y="0" z="69761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5295" d="1000000"/>
                    <am3d:preTrans dx="-4026" dy="-8052338" dz="-1387"/>
                    <am3d:scale>
                      <am3d:sx n="1000000" d="1000000"/>
                      <am3d:sy n="1000000" d="1000000"/>
                      <am3d:sz n="1000000" d="1000000"/>
                    </am3d:scale>
                    <am3d:rot ax="2076040" ay="-1033880" az="-692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35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up of Coffee">
                <a:extLst>
                  <a:ext uri="{FF2B5EF4-FFF2-40B4-BE49-F238E27FC236}">
                    <a16:creationId xmlns:a16="http://schemas.microsoft.com/office/drawing/2014/main" id="{1ECA9E81-C84E-4C2D-861B-26B969C67A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64" y="3297949"/>
                <a:ext cx="3293633" cy="31603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10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062CB-E9BF-4F06-9E2E-15CDDB0C0195}"/>
              </a:ext>
            </a:extLst>
          </p:cNvPr>
          <p:cNvSpPr txBox="1"/>
          <p:nvPr/>
        </p:nvSpPr>
        <p:spPr>
          <a:xfrm>
            <a:off x="3476694" y="1411356"/>
            <a:ext cx="5389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Target: Christchurch Café’s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Data used: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Christchurch Café Database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NZ-made Music Database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Spotify/YouTube API’s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Goal: Generate personalized playlists of NZ music for local cafes in Christchurch</a:t>
            </a:r>
          </a:p>
        </p:txBody>
      </p:sp>
      <p:pic>
        <p:nvPicPr>
          <p:cNvPr id="8" name="Picture 7" descr="A picture containing person, player, water sport, swimming&#10;&#10;Description automatically generated">
            <a:extLst>
              <a:ext uri="{FF2B5EF4-FFF2-40B4-BE49-F238E27FC236}">
                <a16:creationId xmlns:a16="http://schemas.microsoft.com/office/drawing/2014/main" id="{7F41B529-883E-484A-8B60-D1963592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59" y="0"/>
            <a:ext cx="4570483" cy="2822713"/>
          </a:xfrm>
          <a:prstGeom prst="flowChartMerg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75EC7A-CDE0-49B2-A91E-8A0BD9CD09CB}"/>
              </a:ext>
            </a:extLst>
          </p:cNvPr>
          <p:cNvSpPr txBox="1"/>
          <p:nvPr/>
        </p:nvSpPr>
        <p:spPr>
          <a:xfrm>
            <a:off x="700400" y="938254"/>
            <a:ext cx="2854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Project </a:t>
            </a:r>
          </a:p>
          <a:p>
            <a:r>
              <a:rPr lang="en-US" sz="440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6" name="Picture 15" descr="A picture containing text, indoor, kitchen, counter&#10;&#10;Description automatically generated">
            <a:extLst>
              <a:ext uri="{FF2B5EF4-FFF2-40B4-BE49-F238E27FC236}">
                <a16:creationId xmlns:a16="http://schemas.microsoft.com/office/drawing/2014/main" id="{BD169156-0825-4FB5-8609-0BFDBFA7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0" t="22567" b="33003"/>
          <a:stretch/>
        </p:blipFill>
        <p:spPr>
          <a:xfrm>
            <a:off x="6997825" y="4110824"/>
            <a:ext cx="4644173" cy="2747175"/>
          </a:xfrm>
          <a:prstGeom prst="flowChartExtract">
            <a:avLst/>
          </a:prstGeom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62152749-C6D1-49F9-BEE4-69DB1A6B6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38" y="2453694"/>
            <a:ext cx="3030717" cy="303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DC75B-6D73-B0E3-155B-A1EAC18463C2}"/>
              </a:ext>
            </a:extLst>
          </p:cNvPr>
          <p:cNvSpPr txBox="1"/>
          <p:nvPr/>
        </p:nvSpPr>
        <p:spPr>
          <a:xfrm>
            <a:off x="5128460" y="435643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062CB-E9BF-4F06-9E2E-15CDDB0C0195}"/>
              </a:ext>
            </a:extLst>
          </p:cNvPr>
          <p:cNvSpPr txBox="1"/>
          <p:nvPr/>
        </p:nvSpPr>
        <p:spPr>
          <a:xfrm>
            <a:off x="3435711" y="1676280"/>
            <a:ext cx="4631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This project was collaborated on using a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4 Collaborators contributed to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24 Commits on 1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Chose project outline from 5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5EC7A-CDE0-49B2-A91E-8A0BD9CD09CB}"/>
              </a:ext>
            </a:extLst>
          </p:cNvPr>
          <p:cNvSpPr txBox="1"/>
          <p:nvPr/>
        </p:nvSpPr>
        <p:spPr>
          <a:xfrm>
            <a:off x="85458" y="938254"/>
            <a:ext cx="3554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Project </a:t>
            </a:r>
          </a:p>
          <a:p>
            <a:r>
              <a:rPr lang="en-US" sz="440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D03A024C-1F39-4E5A-9ED8-773C59ED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21" y="2608029"/>
            <a:ext cx="2876382" cy="28763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34A204-481E-481B-AD33-477387B5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58" y="4487853"/>
            <a:ext cx="3543317" cy="199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41E9A-9C67-43C9-841A-AD9B583E0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650" y="322250"/>
            <a:ext cx="4123131" cy="415177"/>
          </a:xfrm>
          <a:prstGeom prst="rect">
            <a:avLst/>
          </a:prstGeom>
        </p:spPr>
      </p:pic>
      <p:pic>
        <p:nvPicPr>
          <p:cNvPr id="19" name="Graphic 18" descr="Group brainstorm with solid fill">
            <a:extLst>
              <a:ext uri="{FF2B5EF4-FFF2-40B4-BE49-F238E27FC236}">
                <a16:creationId xmlns:a16="http://schemas.microsoft.com/office/drawing/2014/main" id="{A422024F-FED3-4974-ABDB-115F99F23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9923" y="659563"/>
            <a:ext cx="1710584" cy="17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7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E06F5-F03C-4ED8-A074-FE0CB29417EA}"/>
              </a:ext>
            </a:extLst>
          </p:cNvPr>
          <p:cNvSpPr txBox="1"/>
          <p:nvPr/>
        </p:nvSpPr>
        <p:spPr>
          <a:xfrm>
            <a:off x="2557596" y="244039"/>
            <a:ext cx="2369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 </a:t>
            </a:r>
          </a:p>
          <a:p>
            <a:r>
              <a:rPr lang="en-US" sz="3600">
                <a:solidFill>
                  <a:schemeClr val="bg1"/>
                </a:solidFill>
              </a:rPr>
              <a:t>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013D5-EB36-41D0-ABB6-EE2E39FC3AE3}"/>
              </a:ext>
            </a:extLst>
          </p:cNvPr>
          <p:cNvSpPr txBox="1"/>
          <p:nvPr/>
        </p:nvSpPr>
        <p:spPr>
          <a:xfrm>
            <a:off x="6096000" y="750679"/>
            <a:ext cx="5389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Dataset 1: Christchurch Cafe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Obtained from ‘Neat Places’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 digital pocket guide to New Zealand’s Cafes, Restaurants, Shops and Galleries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9D6E4-4A39-47E6-909D-CBC58DE40FB0}"/>
              </a:ext>
            </a:extLst>
          </p:cNvPr>
          <p:cNvSpPr txBox="1"/>
          <p:nvPr/>
        </p:nvSpPr>
        <p:spPr>
          <a:xfrm>
            <a:off x="6096000" y="3151437"/>
            <a:ext cx="538901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Dataset 2: NZ Music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Obtained from ‘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AudioCulture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The ‘noisy library of New Zealand music’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Vast library of New Zealand based music, from artists such as Billy T. James or Lorde</a:t>
            </a:r>
          </a:p>
        </p:txBody>
      </p:sp>
      <p:pic>
        <p:nvPicPr>
          <p:cNvPr id="8" name="Graphic 7" descr="Bar chart outline">
            <a:extLst>
              <a:ext uri="{FF2B5EF4-FFF2-40B4-BE49-F238E27FC236}">
                <a16:creationId xmlns:a16="http://schemas.microsoft.com/office/drawing/2014/main" id="{D862FABC-7E9F-4E00-B889-0CEDE554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34" y="2383628"/>
            <a:ext cx="2369487" cy="2369487"/>
          </a:xfrm>
          <a:prstGeom prst="rect">
            <a:avLst/>
          </a:prstGeom>
        </p:spPr>
      </p:pic>
      <p:pic>
        <p:nvPicPr>
          <p:cNvPr id="10" name="Graphic 9" descr="Music notes with solid fill">
            <a:extLst>
              <a:ext uri="{FF2B5EF4-FFF2-40B4-BE49-F238E27FC236}">
                <a16:creationId xmlns:a16="http://schemas.microsoft.com/office/drawing/2014/main" id="{476A85E1-5D8E-4600-BF97-7AA0DA8F2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084" y="3786942"/>
            <a:ext cx="1530196" cy="1530196"/>
          </a:xfrm>
          <a:prstGeom prst="rect">
            <a:avLst/>
          </a:prstGeom>
        </p:spPr>
      </p:pic>
      <p:pic>
        <p:nvPicPr>
          <p:cNvPr id="12" name="Graphic 11" descr="Latte Cup with solid fill">
            <a:extLst>
              <a:ext uri="{FF2B5EF4-FFF2-40B4-BE49-F238E27FC236}">
                <a16:creationId xmlns:a16="http://schemas.microsoft.com/office/drawing/2014/main" id="{4C1821D3-CDDB-495A-A2D3-BAB81192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636" y="1077549"/>
            <a:ext cx="1285252" cy="12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4CD0C-A2BD-4D4C-9BAC-CBA18A7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1013-D832-46FA-B8A7-EB8526C3814C}"/>
              </a:ext>
            </a:extLst>
          </p:cNvPr>
          <p:cNvSpPr txBox="1"/>
          <p:nvPr/>
        </p:nvSpPr>
        <p:spPr>
          <a:xfrm>
            <a:off x="3592881" y="261150"/>
            <a:ext cx="5389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CHRISTCHURCH CAFES DATA</a:t>
            </a:r>
          </a:p>
        </p:txBody>
      </p:sp>
      <p:pic>
        <p:nvPicPr>
          <p:cNvPr id="11" name="Graphic 10" descr="Latte Cup with solid fill">
            <a:extLst>
              <a:ext uri="{FF2B5EF4-FFF2-40B4-BE49-F238E27FC236}">
                <a16:creationId xmlns:a16="http://schemas.microsoft.com/office/drawing/2014/main" id="{AD38826D-B07B-4CD3-B9D7-EABBF7EFD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89" y="1622839"/>
            <a:ext cx="1946954" cy="1946954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C78F4CB9-F8C3-486D-9734-59C76BD6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60" y="977125"/>
            <a:ext cx="8041228" cy="2224575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92563FE-4CCB-1316-440A-3449F3E0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00" y="4066017"/>
            <a:ext cx="8125200" cy="1761966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2D6BE54-8242-0C3F-5079-41C6240D5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400" y="3376486"/>
            <a:ext cx="8089200" cy="6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E4B98-2F31-4E00-828F-509A7672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0788-933E-4CC2-85F1-CE3C3CA4CEA2}"/>
              </a:ext>
            </a:extLst>
          </p:cNvPr>
          <p:cNvSpPr txBox="1"/>
          <p:nvPr/>
        </p:nvSpPr>
        <p:spPr>
          <a:xfrm>
            <a:off x="6594621" y="877163"/>
            <a:ext cx="40395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D46D3-3018-446E-8373-9DA7F87D01A8}"/>
              </a:ext>
            </a:extLst>
          </p:cNvPr>
          <p:cNvSpPr txBox="1"/>
          <p:nvPr/>
        </p:nvSpPr>
        <p:spPr>
          <a:xfrm>
            <a:off x="3592881" y="261150"/>
            <a:ext cx="427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CHRISTCHURCH CAFES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20A15-ACBA-43D4-816E-C792886AED3B}"/>
              </a:ext>
            </a:extLst>
          </p:cNvPr>
          <p:cNvSpPr txBox="1"/>
          <p:nvPr/>
        </p:nvSpPr>
        <p:spPr>
          <a:xfrm>
            <a:off x="4249487" y="4831966"/>
            <a:ext cx="354137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Example Café used: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Riverside Market,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96 Oxford Terrace,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Christchurch Central City, Christchurch 8011</a:t>
            </a:r>
          </a:p>
        </p:txBody>
      </p:sp>
      <p:pic>
        <p:nvPicPr>
          <p:cNvPr id="9" name="Graphic 8" descr="Latte Cup with solid fill">
            <a:extLst>
              <a:ext uri="{FF2B5EF4-FFF2-40B4-BE49-F238E27FC236}">
                <a16:creationId xmlns:a16="http://schemas.microsoft.com/office/drawing/2014/main" id="{33E1647B-A04F-4224-B408-887EDDB61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89" y="1622839"/>
            <a:ext cx="1946954" cy="1946954"/>
          </a:xfrm>
          <a:prstGeom prst="rect">
            <a:avLst/>
          </a:prstGeom>
        </p:spPr>
      </p:pic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AF24F1-587F-1D88-975B-11898349F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13" y="845553"/>
            <a:ext cx="2743200" cy="381739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</p:pic>
      <p:pic>
        <p:nvPicPr>
          <p:cNvPr id="10" name="Picture 9" descr="A clock tower in front of a store&#10;&#10;Description automatically generated with low confidence">
            <a:extLst>
              <a:ext uri="{FF2B5EF4-FFF2-40B4-BE49-F238E27FC236}">
                <a16:creationId xmlns:a16="http://schemas.microsoft.com/office/drawing/2014/main" id="{5D825476-F7A0-4178-A0B7-DE4672FF0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222" y="3868163"/>
            <a:ext cx="4096274" cy="259537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18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E4B98-2F31-4E00-828F-509A7672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AA23F-49D3-47F8-9382-115BDD9F47C6}"/>
              </a:ext>
            </a:extLst>
          </p:cNvPr>
          <p:cNvSpPr txBox="1"/>
          <p:nvPr/>
        </p:nvSpPr>
        <p:spPr>
          <a:xfrm>
            <a:off x="3509553" y="119355"/>
            <a:ext cx="54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CHRISTCHURCH CAFES CODE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18DCE3A-99D2-274F-9257-97C880C9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60" y="1051265"/>
            <a:ext cx="8292420" cy="3182241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Graphic 12" descr="Latte Cup with solid fill">
            <a:extLst>
              <a:ext uri="{FF2B5EF4-FFF2-40B4-BE49-F238E27FC236}">
                <a16:creationId xmlns:a16="http://schemas.microsoft.com/office/drawing/2014/main" id="{2394B99C-C0C7-7555-4CD6-E2F1D162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407" y="1555484"/>
            <a:ext cx="1946954" cy="1946954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7407823-9F32-C907-A3DA-8DDCB9AF1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76794"/>
            <a:ext cx="2743200" cy="234126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352591-33C6-2A52-AC13-150AC4FA7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743" y="4273904"/>
            <a:ext cx="3156192" cy="23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4CD0C-A2BD-4D4C-9BAC-CBA18A76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1013-D832-46FA-B8A7-EB8526C3814C}"/>
              </a:ext>
            </a:extLst>
          </p:cNvPr>
          <p:cNvSpPr txBox="1"/>
          <p:nvPr/>
        </p:nvSpPr>
        <p:spPr>
          <a:xfrm>
            <a:off x="3592881" y="261150"/>
            <a:ext cx="5389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NZ MUSIC DATA</a:t>
            </a:r>
          </a:p>
        </p:txBody>
      </p:sp>
      <p:pic>
        <p:nvPicPr>
          <p:cNvPr id="5" name="Graphic 4" descr="Music notes with solid fill">
            <a:extLst>
              <a:ext uri="{FF2B5EF4-FFF2-40B4-BE49-F238E27FC236}">
                <a16:creationId xmlns:a16="http://schemas.microsoft.com/office/drawing/2014/main" id="{631ACF7F-AFB2-4505-90F1-75E8CBB4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35" y="1484881"/>
            <a:ext cx="1944119" cy="194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2C020-513E-4DDC-81B1-0D5AE743E70C}"/>
              </a:ext>
            </a:extLst>
          </p:cNvPr>
          <p:cNvSpPr txBox="1"/>
          <p:nvPr/>
        </p:nvSpPr>
        <p:spPr>
          <a:xfrm>
            <a:off x="3592881" y="1338583"/>
            <a:ext cx="53890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4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DF44A29-6565-E54D-7AD2-422252FB3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441" y="844326"/>
            <a:ext cx="7701418" cy="319649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A448CD15-3C7A-247F-F562-7A832AEE3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951" y="4216542"/>
            <a:ext cx="7725001" cy="238030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555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A95957BD06674E83CF135F676149A1" ma:contentTypeVersion="6" ma:contentTypeDescription="Create a new document." ma:contentTypeScope="" ma:versionID="2edd77d613695d72ca1f2e0222d9930b">
  <xsd:schema xmlns:xsd="http://www.w3.org/2001/XMLSchema" xmlns:xs="http://www.w3.org/2001/XMLSchema" xmlns:p="http://schemas.microsoft.com/office/2006/metadata/properties" xmlns:ns3="ccf17772-ae9a-47e6-aa13-e3e696047ae4" targetNamespace="http://schemas.microsoft.com/office/2006/metadata/properties" ma:root="true" ma:fieldsID="99eee722a16d99c655d435102a9131c3" ns3:_="">
    <xsd:import namespace="ccf17772-ae9a-47e6-aa13-e3e696047a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17772-ae9a-47e6-aa13-e3e696047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8992B9-29A0-4DEE-8C4D-8A301A8DD238}">
  <ds:schemaRefs>
    <ds:schemaRef ds:uri="http://schemas.microsoft.com/office/infopath/2007/PartnerControls"/>
    <ds:schemaRef ds:uri="ccf17772-ae9a-47e6-aa13-e3e696047ae4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B3AC90D-3E37-4081-AAD3-C07EDA360BDC}">
  <ds:schemaRefs>
    <ds:schemaRef ds:uri="ccf17772-ae9a-47e6-aa13-e3e696047a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C4ABEA-458D-496E-AE35-B08F029DFF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281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Frame</vt:lpstr>
      <vt:lpstr>DATA201 GROUP PROJECT </vt:lpstr>
      <vt:lpstr>DATA201 GROUP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DATA201 GROUP PROJECT </dc:title>
  <dc:subject/>
  <dc:creator>Anna McCarthy</dc:creator>
  <cp:lastModifiedBy>Ezeckiel Mautoatasi</cp:lastModifiedBy>
  <cp:revision>4</cp:revision>
  <dcterms:created xsi:type="dcterms:W3CDTF">2022-10-07T01:15:51Z</dcterms:created>
  <dcterms:modified xsi:type="dcterms:W3CDTF">2022-10-17T02:50:41Z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0x01010005A95957BD06674E83CF135F676149A1</vt:lpwstr>
  </property>
</Properties>
</file>